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late.google.com.ar/translate?hl=es-419&amp;sl=en&amp;u=https://www.agilealliance.org/glossary/continuous-deployment/&amp;prev=search" TargetMode="External"/><Relationship Id="rId3" Type="http://schemas.openxmlformats.org/officeDocument/2006/relationships/hyperlink" Target="https://www.agilealliance.org/glossary/continuous-deployme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somos Rocio Morales, Braian Chincho, Melina Belloti y Camila Pérez y conformamos el grupo numero 7.</a:t>
            </a:r>
            <a:br>
              <a:rPr lang="es"/>
            </a:br>
            <a:r>
              <a:rPr lang="es"/>
              <a:t>Nosotros elegimos centrarnos en el Paper de Canary Deployment, y utilizamos otros paper para hacer aportes y enriquecer la presentación. A continuación vamos a hacer una explicación general y luego nos enfocaremos en Canary deployment.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1500"/>
              </a:spcBef>
              <a:spcAft>
                <a:spcPts val="1500"/>
              </a:spcAft>
              <a:buClr>
                <a:schemeClr val="dk1"/>
              </a:buClr>
              <a:buSzPct val="100000"/>
              <a:buFont typeface="Arial"/>
              <a:buNone/>
            </a:pPr>
            <a:r>
              <a:rPr lang="es">
                <a:solidFill>
                  <a:srgbClr val="434A54"/>
                </a:solidFill>
              </a:rPr>
              <a:t>Los pasos básicos de un despliegue canario son</a:t>
            </a:r>
            <a:br>
              <a:rPr lang="es">
                <a:solidFill>
                  <a:srgbClr val="434A54"/>
                </a:solidFill>
              </a:rPr>
            </a:br>
            <a:r>
              <a:rPr lang="es">
                <a:solidFill>
                  <a:srgbClr val="434A54"/>
                </a:solidFill>
              </a:rPr>
              <a:t>1.Implementar en uno o más servidores canarios y redirigir un grupo de usuarios a ellos.</a:t>
            </a:r>
            <a:br>
              <a:rPr lang="es">
                <a:solidFill>
                  <a:srgbClr val="434A54"/>
                </a:solidFill>
              </a:rPr>
            </a:br>
            <a:r>
              <a:rPr lang="es">
                <a:solidFill>
                  <a:srgbClr val="434A54"/>
                </a:solidFill>
              </a:rPr>
              <a:t>2.Si ello va bien extenderlo a un grupo más grande de servidores con un número limitado de usuarios</a:t>
            </a:r>
            <a:br>
              <a:rPr lang="es">
                <a:solidFill>
                  <a:srgbClr val="434A54"/>
                </a:solidFill>
              </a:rPr>
            </a:br>
            <a:r>
              <a:rPr lang="es">
                <a:solidFill>
                  <a:srgbClr val="434A54"/>
                </a:solidFill>
              </a:rPr>
              <a:t>3.</a:t>
            </a:r>
            <a:r>
              <a:rPr lang="es"/>
              <a:t>Y finalmente si no hay inconvenientes, extenderlo al resto de los servidores y usuarios. </a:t>
            </a:r>
            <a:br>
              <a:rPr lang="es"/>
            </a:br>
            <a:r>
              <a:rPr lang="es"/>
              <a:t>4.En caso contrario, el lanzamiento se detiene. </a:t>
            </a:r>
            <a:br>
              <a:rPr lang="es"/>
            </a:br>
            <a:r>
              <a:rPr i="1" lang="es"/>
              <a:t>(rápido)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s" sz="1200">
                <a:solidFill>
                  <a:srgbClr val="303633"/>
                </a:solidFill>
              </a:rPr>
              <a:t>Una estrategia simple es usar una muestra aleatoria de usuarios; </a:t>
            </a:r>
            <a:br>
              <a:rPr lang="es" sz="1200">
                <a:solidFill>
                  <a:srgbClr val="303633"/>
                </a:solidFill>
              </a:rPr>
            </a:br>
            <a:r>
              <a:rPr lang="es" sz="1200">
                <a:solidFill>
                  <a:srgbClr val="303633"/>
                </a:solidFill>
              </a:rPr>
              <a:t>o algunas empresas optan por lanzar la nueva versión a sus usuarios internos y empleados antes de lanzar al mundo;</a:t>
            </a:r>
            <a:br>
              <a:rPr lang="es" sz="1200">
                <a:solidFill>
                  <a:srgbClr val="303633"/>
                </a:solidFill>
              </a:rPr>
            </a:br>
            <a:r>
              <a:rPr lang="es" sz="1200">
                <a:solidFill>
                  <a:srgbClr val="303633"/>
                </a:solidFill>
              </a:rPr>
              <a:t> otro enfoque más sofisticado es elegir a los usuarios en función de su perfil y otros datos que pueden ser por ejemplo demográficos. </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marR="25400" rtl="0">
              <a:lnSpc>
                <a:spcPct val="115000"/>
              </a:lnSpc>
              <a:spcBef>
                <a:spcPts val="0"/>
              </a:spcBef>
              <a:buNone/>
            </a:pPr>
            <a:r>
              <a:rPr lang="es">
                <a:solidFill>
                  <a:schemeClr val="dk1"/>
                </a:solidFill>
                <a:highlight>
                  <a:srgbClr val="FFFFFF"/>
                </a:highlight>
              </a:rPr>
              <a:t>(algunas de las ventajas de esta técnica son)</a:t>
            </a:r>
          </a:p>
          <a:p>
            <a:pPr lvl="0" marR="25400" rtl="0">
              <a:lnSpc>
                <a:spcPct val="115000"/>
              </a:lnSpc>
              <a:spcBef>
                <a:spcPts val="0"/>
              </a:spcBef>
              <a:buNone/>
            </a:pPr>
            <a:r>
              <a:rPr lang="es">
                <a:solidFill>
                  <a:schemeClr val="dk1"/>
                </a:solidFill>
                <a:highlight>
                  <a:srgbClr val="FFFFFF"/>
                </a:highlight>
              </a:rPr>
              <a:t>*</a:t>
            </a:r>
            <a:r>
              <a:rPr lang="es">
                <a:solidFill>
                  <a:schemeClr val="dk1"/>
                </a:solidFill>
                <a:highlight>
                  <a:srgbClr val="E6ECF9"/>
                </a:highlight>
              </a:rPr>
              <a:t>posibilidad de selección de los grupos sobre los que se realizarán despliegues canarios</a:t>
            </a:r>
          </a:p>
          <a:p>
            <a:pPr lvl="0" marR="25400" rtl="0">
              <a:lnSpc>
                <a:spcPct val="115000"/>
              </a:lnSpc>
              <a:spcBef>
                <a:spcPts val="0"/>
              </a:spcBef>
              <a:buNone/>
            </a:pPr>
            <a:r>
              <a:rPr lang="es">
                <a:solidFill>
                  <a:schemeClr val="dk1"/>
                </a:solidFill>
              </a:rPr>
              <a:t>* de los cuales se obtiene un bucle de retroalimentación claro y rápido para cada versión.</a:t>
            </a:r>
          </a:p>
          <a:p>
            <a:pPr lvl="0" marR="25400" rtl="0">
              <a:lnSpc>
                <a:spcPct val="115000"/>
              </a:lnSpc>
              <a:spcBef>
                <a:spcPts val="0"/>
              </a:spcBef>
              <a:buNone/>
            </a:pPr>
            <a:r>
              <a:rPr lang="es">
                <a:solidFill>
                  <a:schemeClr val="dk1"/>
                </a:solidFill>
              </a:rPr>
              <a:t>* Evitar el caos que ocasiona un error,, permitiendo volver a una versión anterior estable rápidamente. </a:t>
            </a:r>
          </a:p>
          <a:p>
            <a:pPr lvl="0" marR="25400" rtl="0">
              <a:lnSpc>
                <a:spcPct val="115000"/>
              </a:lnSpc>
              <a:spcBef>
                <a:spcPts val="0"/>
              </a:spcBef>
              <a:buClr>
                <a:schemeClr val="dk1"/>
              </a:buClr>
              <a:buSzPct val="100000"/>
              <a:buFont typeface="Arial"/>
              <a:buNone/>
            </a:pPr>
            <a:r>
              <a:t/>
            </a:r>
            <a:endParaRPr>
              <a:solidFill>
                <a:srgbClr val="FF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marR="25400" rtl="0">
              <a:lnSpc>
                <a:spcPct val="115000"/>
              </a:lnSpc>
              <a:spcBef>
                <a:spcPts val="0"/>
              </a:spcBef>
              <a:buClr>
                <a:schemeClr val="dk1"/>
              </a:buClr>
              <a:buSzPct val="91666"/>
              <a:buFont typeface="Arial"/>
              <a:buNone/>
            </a:pPr>
            <a:r>
              <a:rPr lang="es" sz="1200">
                <a:solidFill>
                  <a:srgbClr val="303633"/>
                </a:solidFill>
              </a:rPr>
              <a:t>*</a:t>
            </a:r>
            <a:r>
              <a:rPr lang="es" sz="1200">
                <a:solidFill>
                  <a:srgbClr val="FF0000"/>
                </a:solidFill>
              </a:rPr>
              <a:t> Al aumentar lentamente la carga, es posible supervisar y capturar distintas métricas sobre cómo la nueva versión afecta al entorno de producción utilizando </a:t>
            </a:r>
            <a:r>
              <a:rPr lang="es" sz="1200">
                <a:solidFill>
                  <a:srgbClr val="303633"/>
                </a:solidFill>
              </a:rPr>
              <a:t>una estrategia de retroceso seguro si se encuentran problemas</a:t>
            </a:r>
            <a:br>
              <a:rPr lang="es" sz="1200">
                <a:solidFill>
                  <a:srgbClr val="303633"/>
                </a:solidFill>
              </a:rPr>
            </a:br>
            <a:br>
              <a:rPr lang="es" sz="1200">
                <a:solidFill>
                  <a:srgbClr val="303633"/>
                </a:solidFill>
              </a:rPr>
            </a:br>
            <a:r>
              <a:rPr i="1" lang="es" sz="1200">
                <a:solidFill>
                  <a:srgbClr val="303633"/>
                </a:solidFill>
              </a:rPr>
              <a:t>(lento ! sobran segundos, igualmente se complementa con la q sigue)</a:t>
            </a:r>
          </a:p>
          <a:p>
            <a:pPr lvl="0" rtl="0">
              <a:lnSpc>
                <a:spcPct val="115000"/>
              </a:lnSpc>
              <a:spcBef>
                <a:spcPts val="1100"/>
              </a:spcBef>
              <a:spcAft>
                <a:spcPts val="1100"/>
              </a:spcAft>
              <a:buNone/>
            </a:pPr>
            <a:r>
              <a:t/>
            </a:r>
            <a:endParaRPr sz="1200">
              <a:solidFill>
                <a:srgbClr val="303633"/>
              </a:solidFill>
              <a:highlight>
                <a:srgbClr val="FFFFFF"/>
              </a:highlight>
            </a:endParaRPr>
          </a:p>
          <a:p>
            <a:pPr lvl="0" marR="25400" rtl="0">
              <a:lnSpc>
                <a:spcPct val="115000"/>
              </a:lnSpc>
              <a:spcBef>
                <a:spcPts val="0"/>
              </a:spcBef>
              <a:buNone/>
            </a:pPr>
            <a:r>
              <a:t/>
            </a:r>
            <a:endParaRPr>
              <a:highlight>
                <a:srgbClr val="FFFFFF"/>
              </a:highlight>
            </a:endParaRPr>
          </a:p>
          <a:p>
            <a:pPr lvl="0" marR="25400" rtl="0">
              <a:lnSpc>
                <a:spcPct val="115000"/>
              </a:lnSpc>
              <a:spcBef>
                <a:spcPts val="0"/>
              </a:spcBef>
              <a:buClr>
                <a:schemeClr val="dk1"/>
              </a:buClr>
              <a:buSzPct val="91666"/>
              <a:buFont typeface="Arial"/>
              <a:buNone/>
            </a:pPr>
            <a:r>
              <a:t/>
            </a:r>
            <a:endParaRPr sz="1200">
              <a:solidFill>
                <a:srgbClr val="303633"/>
              </a:solidFill>
              <a:highlight>
                <a:srgbClr val="FFFFFF"/>
              </a:highlight>
            </a:endParaRP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sz="1200">
                <a:solidFill>
                  <a:srgbClr val="303633"/>
                </a:solidFill>
              </a:rPr>
              <a:t>Un inconveniente de usar lanzamientos de canarios es que se tiene que manejar varias versiones de software a la vez. Incluso se puede tener más de dos versiones ejecutándose en la producción al mismo tiempo, sin embargo, lo mejor es mantener el número de versiones simultáneas en un mínimo.</a:t>
            </a:r>
            <a:br>
              <a:rPr lang="es" sz="1350">
                <a:solidFill>
                  <a:srgbClr val="6C6C6C"/>
                </a:solidFill>
                <a:highlight>
                  <a:srgbClr val="E6ECF9"/>
                </a:highlight>
              </a:rPr>
            </a:b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s" sz="1200">
                <a:solidFill>
                  <a:srgbClr val="303633"/>
                </a:solidFill>
                <a:highlight>
                  <a:srgbClr val="FFFFFF"/>
                </a:highlight>
              </a:rPr>
              <a:t>Otros escenario donde es difícil su implementación es,</a:t>
            </a:r>
          </a:p>
          <a:p>
            <a:pPr lvl="0">
              <a:spcBef>
                <a:spcPts val="0"/>
              </a:spcBef>
              <a:buClr>
                <a:schemeClr val="dk1"/>
              </a:buClr>
              <a:buSzPct val="91666"/>
              <a:buFont typeface="Arial"/>
              <a:buNone/>
            </a:pPr>
            <a:r>
              <a:rPr lang="es" sz="1200">
                <a:solidFill>
                  <a:srgbClr val="303633"/>
                </a:solidFill>
                <a:highlight>
                  <a:srgbClr val="FFFFFF"/>
                </a:highlight>
              </a:rPr>
              <a:t> cuando se distribuye el software el cual se instala en los equipos de los usuarios o dispositivos móviles,</a:t>
            </a:r>
            <a:r>
              <a:rPr lang="es" sz="1200">
                <a:solidFill>
                  <a:srgbClr val="303633"/>
                </a:solidFill>
                <a:highlight>
                  <a:srgbClr val="E6ECF9"/>
                </a:highlight>
              </a:rPr>
              <a:t> se tiene menos control sobre cuándo sucede la actualización a la nueva versión.</a:t>
            </a:r>
          </a:p>
          <a:p>
            <a:pPr lvl="0">
              <a:spcBef>
                <a:spcPts val="0"/>
              </a:spcBef>
              <a:buClr>
                <a:schemeClr val="dk1"/>
              </a:buClr>
              <a:buSzPct val="91666"/>
              <a:buFont typeface="Arial"/>
              <a:buNone/>
            </a:pPr>
            <a:r>
              <a:rPr lang="es" sz="1200">
                <a:solidFill>
                  <a:srgbClr val="303633"/>
                </a:solidFill>
                <a:highlight>
                  <a:srgbClr val="FFFFFF"/>
                </a:highlight>
              </a:rPr>
              <a:t>o cuando se administran</a:t>
            </a:r>
            <a:r>
              <a:rPr lang="es" sz="1200">
                <a:solidFill>
                  <a:srgbClr val="303633"/>
                </a:solidFill>
                <a:highlight>
                  <a:srgbClr val="E6ECF9"/>
                </a:highlight>
              </a:rPr>
              <a:t> cambios en la base de datos, ya que debe soportar ambas versiones de la aplicación durante la fase de despliegue.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Otra técnica alternativa al Canary Deployment es el blue/green deployment, el cual mantiene dos entornos de producción, lo </a:t>
            </a:r>
            <a:r>
              <a:rPr lang="es"/>
              <a:t>más</a:t>
            </a:r>
            <a:r>
              <a:rPr lang="es"/>
              <a:t> </a:t>
            </a:r>
            <a:r>
              <a:rPr lang="es"/>
              <a:t>idénticos</a:t>
            </a:r>
            <a:r>
              <a:rPr lang="es"/>
              <a:t> posibles. En el cual uno de ellos es el que está activo. Por ejemplo el verde, mientras que se prepara una nueva versión en el entorno azul. </a:t>
            </a:r>
            <a:br>
              <a:rPr lang="es"/>
            </a:br>
          </a:p>
          <a:p>
            <a:pPr lvl="0">
              <a:spcBef>
                <a:spcPts val="0"/>
              </a:spcBef>
              <a:buNone/>
            </a:pPr>
            <a:r>
              <a:rPr i="1" lang="es"/>
              <a:t>(lento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solidFill>
                  <a:schemeClr val="dk1"/>
                </a:solidFill>
              </a:rPr>
              <a:t>Una vez que el azul está listo, el enrutador se cambia para que las peticiones vayan al azul, ahora el verde está inactivo. El entorno que queda inactivo ahora es el nuevo entorno de ensayo. Cuando esté listo, se realizará nuevamente el cambio entre los entornos. </a:t>
            </a:r>
          </a:p>
          <a:p>
            <a:pPr lvl="0">
              <a:spcBef>
                <a:spcPts val="0"/>
              </a:spcBef>
              <a:buClr>
                <a:schemeClr val="dk1"/>
              </a:buClr>
              <a:buSzPct val="91666"/>
              <a:buFont typeface="Arial"/>
              <a:buNone/>
            </a:pPr>
            <a:br>
              <a:rPr lang="es" sz="1200"/>
            </a:br>
            <a:r>
              <a:rPr i="1" lang="es" sz="1200"/>
              <a:t>(entra justo normal)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sz="1200">
              <a:solidFill>
                <a:srgbClr val="303633"/>
              </a:solidFill>
            </a:endParaRPr>
          </a:p>
          <a:p>
            <a:pPr lvl="0">
              <a:spcBef>
                <a:spcPts val="0"/>
              </a:spcBef>
              <a:buNone/>
            </a:pPr>
            <a:r>
              <a:rPr lang="es" sz="1200">
                <a:solidFill>
                  <a:srgbClr val="303633"/>
                </a:solidFill>
              </a:rPr>
              <a:t>Al igual que canary deployments , blue green permite volver a la versón anterior si algo sale mal. </a:t>
            </a:r>
          </a:p>
          <a:p>
            <a:pPr lvl="0">
              <a:spcBef>
                <a:spcPts val="0"/>
              </a:spcBef>
              <a:buClr>
                <a:schemeClr val="dk1"/>
              </a:buClr>
              <a:buSzPct val="91666"/>
              <a:buFont typeface="Arial"/>
              <a:buNone/>
            </a:pPr>
            <a:r>
              <a:rPr lang="es" sz="1200">
                <a:solidFill>
                  <a:srgbClr val="303633"/>
                </a:solidFill>
              </a:rPr>
              <a:t>La diferencia se centra en que uno va jugando con los usuarios y las versiones, mientras que el otro direcciona todos los usuarios a una misma versión. Siendo el primero un enfoque más progresivo y menos abrupto que el segundo.  </a:t>
            </a:r>
          </a:p>
          <a:p>
            <a:pPr lvl="0" rtl="0">
              <a:spcBef>
                <a:spcPts val="0"/>
              </a:spcBef>
              <a:buNone/>
            </a:pPr>
            <a:r>
              <a:t/>
            </a:r>
            <a:endParaRPr sz="1200">
              <a:highlight>
                <a:srgbClr val="FFFFFF"/>
              </a:highlight>
            </a:endParaRPr>
          </a:p>
          <a:p>
            <a:pPr lvl="0" rtl="0">
              <a:spcBef>
                <a:spcPts val="0"/>
              </a:spcBef>
              <a:buNone/>
            </a:pPr>
            <a:r>
              <a:rPr i="1" lang="es" sz="1200">
                <a:highlight>
                  <a:srgbClr val="FFFFFF"/>
                </a:highlight>
              </a:rPr>
              <a:t>(entra justo hablando normal)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sz="1200">
                <a:solidFill>
                  <a:schemeClr val="dk1"/>
                </a:solidFill>
              </a:rPr>
              <a:t>Como grupo lo que observamos es que son técnicas nuevas de las cuales no teníamos mucho conocimiento,, y es por ello que al momento de investigar no se encuentra tanto material realmente detallado sino una breve descripción de las mismas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68750"/>
              <a:buFont typeface="Arial"/>
              <a:buNone/>
            </a:pPr>
            <a:r>
              <a:rPr lang="es" sz="1550">
                <a:solidFill>
                  <a:srgbClr val="666666"/>
                </a:solidFill>
              </a:rPr>
              <a:t>El desarrollo continuo de software es un término general que abarca varias técnicas, entre ellas se encuentran: continuos integration, continuous delibery, continuos testing y continuos deployment.</a:t>
            </a:r>
            <a:br>
              <a:rPr lang="es" sz="1550">
                <a:solidFill>
                  <a:srgbClr val="666666"/>
                </a:solidFill>
              </a:rPr>
            </a:br>
            <a:r>
              <a:rPr lang="es" sz="1550">
                <a:solidFill>
                  <a:srgbClr val="666666"/>
                </a:solidFill>
              </a:rPr>
              <a:t>Nos centramos particularmente en éste último, el cual tiene como objetivo minimizar el tiempo de entrega</a:t>
            </a:r>
          </a:p>
          <a:p>
            <a:pPr lvl="0">
              <a:spcBef>
                <a:spcPts val="0"/>
              </a:spcBef>
              <a:buClr>
                <a:schemeClr val="dk1"/>
              </a:buClr>
              <a:buSzPct val="68750"/>
              <a:buFont typeface="Arial"/>
              <a:buNone/>
            </a:pPr>
            <a:r>
              <a:t/>
            </a:r>
            <a:endParaRPr i="1" sz="1550">
              <a:solidFill>
                <a:srgbClr val="666666"/>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s" sz="1200">
                <a:solidFill>
                  <a:schemeClr val="dk1"/>
                </a:solidFill>
              </a:rPr>
              <a:t>Lo que si se puede apreciar son algunas ventajas y desventajas relacionadas con cuestiones técnicas que han sido halladas en base a las experiencias de los diferentes equipos que implementaron las mismas. </a:t>
            </a:r>
          </a:p>
          <a:p>
            <a:pPr lvl="0">
              <a:spcBef>
                <a:spcPts val="0"/>
              </a:spcBef>
              <a:buNone/>
            </a:pPr>
            <a:r>
              <a:rPr lang="es"/>
              <a:t>Consideramos que el uso de esta técnicas ofrecen más ventajas que las formas tradicionales las cuales van quedando cada vez más obsoletas.  en determinados sectores</a:t>
            </a:r>
          </a:p>
          <a:p>
            <a:pPr lvl="0">
              <a:spcBef>
                <a:spcPts val="0"/>
              </a:spcBef>
              <a:buNone/>
            </a:pPr>
            <a:r>
              <a:rPr lang="es"/>
              <a:t>,en los que la propia demanda de los usuarios es más rápida que la capacidad de producción de las empresas ancladas en la vieja escuela.</a:t>
            </a:r>
          </a:p>
          <a:p>
            <a:pPr lvl="0">
              <a:spcBef>
                <a:spcPts val="0"/>
              </a:spcBef>
              <a:buNone/>
            </a:pPr>
            <a:r>
              <a:rPr lang="es"/>
              <a:t>sobran 4/3s</a:t>
            </a:r>
          </a:p>
          <a:p>
            <a:pPr lvl="0">
              <a:spcBef>
                <a:spcPts val="0"/>
              </a:spcBef>
              <a:buNone/>
            </a:pPr>
            <a:r>
              <a:t/>
            </a:r>
            <a:endParaRPr/>
          </a:p>
          <a:p>
            <a:pPr lvl="0" rtl="0">
              <a:spcBef>
                <a:spcPts val="0"/>
              </a:spcBef>
              <a:buNone/>
            </a:pPr>
            <a:r>
              <a:rPr lang="es"/>
              <a:t>//Los links no se ven , ponerlos aca como comentarios!!!! </a:t>
            </a:r>
            <a:r>
              <a:rPr lang="es" sz="1800">
                <a:solidFill>
                  <a:srgbClr val="FBFBFB"/>
                </a:solidFill>
              </a:rPr>
              <a:t>es)  </a:t>
            </a:r>
            <a:r>
              <a:rPr lang="es" sz="1800" u="sng">
                <a:solidFill>
                  <a:srgbClr val="FBFBFB"/>
                </a:solidFill>
                <a:hlinkClick r:id="rId2"/>
              </a:rPr>
              <a:t>https://translate.google.com.ar/translate?hl=es-419&amp;sl=en&amp;u=https://www.agilealliance.org/glossary/continuous-deployment/&amp;prev=search</a:t>
            </a:r>
          </a:p>
          <a:p>
            <a:pPr lvl="0" rtl="0">
              <a:lnSpc>
                <a:spcPct val="115000"/>
              </a:lnSpc>
              <a:spcBef>
                <a:spcPts val="0"/>
              </a:spcBef>
              <a:spcAft>
                <a:spcPts val="1600"/>
              </a:spcAft>
              <a:buClr>
                <a:schemeClr val="dk1"/>
              </a:buClr>
              <a:buSzPct val="61111"/>
              <a:buFont typeface="Arial"/>
              <a:buNone/>
            </a:pPr>
            <a:r>
              <a:t/>
            </a:r>
            <a:endParaRPr sz="1800">
              <a:solidFill>
                <a:srgbClr val="FBFBFB"/>
              </a:solidFill>
            </a:endParaRPr>
          </a:p>
          <a:p>
            <a:pPr lvl="0" rtl="0">
              <a:lnSpc>
                <a:spcPct val="115000"/>
              </a:lnSpc>
              <a:spcBef>
                <a:spcPts val="0"/>
              </a:spcBef>
              <a:spcAft>
                <a:spcPts val="1600"/>
              </a:spcAft>
              <a:buClr>
                <a:schemeClr val="dk1"/>
              </a:buClr>
              <a:buSzPct val="61111"/>
              <a:buFont typeface="Arial"/>
              <a:buNone/>
            </a:pPr>
            <a:r>
              <a:rPr lang="es" sz="1800" u="sng">
                <a:solidFill>
                  <a:srgbClr val="FBFBFB"/>
                </a:solidFill>
                <a:hlinkClick r:id="rId3"/>
              </a:rPr>
              <a:t>https://www.agilealliance.org/glossary/continuous-deployment/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sz="1550">
                <a:solidFill>
                  <a:srgbClr val="666666"/>
                </a:solidFill>
                <a:highlight>
                  <a:srgbClr val="FFFFFF"/>
                </a:highlight>
              </a:rPr>
              <a:t>...</a:t>
            </a:r>
            <a:r>
              <a:rPr lang="es" sz="1050">
                <a:solidFill>
                  <a:srgbClr val="333333"/>
                </a:solidFill>
                <a:highlight>
                  <a:srgbClr val="E5E6E7"/>
                </a:highlight>
              </a:rPr>
              <a:t>ofreciendo soluciones cada vez más valiosas a los usuarios finales con la mayor frecuencia posible, utilizando herramientas que permiten automatizar este proceso. </a:t>
            </a:r>
            <a:br>
              <a:rPr lang="es" sz="1050">
                <a:solidFill>
                  <a:srgbClr val="333333"/>
                </a:solidFill>
                <a:highlight>
                  <a:srgbClr val="E5E6E7"/>
                </a:highlight>
              </a:rPr>
            </a:br>
            <a:r>
              <a:rPr lang="es" sz="1050">
                <a:solidFill>
                  <a:srgbClr val="333333"/>
                </a:solidFill>
                <a:highlight>
                  <a:srgbClr val="E5E6E7"/>
                </a:highlight>
              </a:rPr>
              <a:t>Poniendolo en contexto,</a:t>
            </a:r>
            <a:r>
              <a:rPr lang="es" sz="1350">
                <a:solidFill>
                  <a:srgbClr val="666666"/>
                </a:solidFill>
              </a:rPr>
              <a:t> luego de pasar todas las pruebas de entrega automatizadas, cada commit de código se implementa en la producción tan pronto como esté disponible.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78571"/>
              <a:buFont typeface="Arial"/>
              <a:buNone/>
            </a:pPr>
            <a:r>
              <a:rPr lang="es" sz="1350">
                <a:solidFill>
                  <a:srgbClr val="666666"/>
                </a:solidFill>
                <a:highlight>
                  <a:srgbClr val="E6ECF9"/>
                </a:highlight>
              </a:rPr>
              <a:t>Debido a que los cambios se entregan a los usuarios finales de forma rápida y sin intervención humana, el despliegue continuo puede considerarse arriesgado, es por ello que </a:t>
            </a:r>
            <a:r>
              <a:rPr lang="es" sz="1350">
                <a:solidFill>
                  <a:srgbClr val="666666"/>
                </a:solidFill>
                <a:highlight>
                  <a:srgbClr val="FFFFFF"/>
                </a:highlight>
              </a:rPr>
              <a:t>requiere un alto grado de confianza tanto en la infraestructura de la aplicación existente como en el equipo de desarrollo. (lento)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sz="1400">
                <a:solidFill>
                  <a:schemeClr val="dk1"/>
                </a:solidFill>
                <a:highlight>
                  <a:srgbClr val="FFFFFF"/>
                </a:highlight>
              </a:rPr>
              <a:t>Los procesos de despliegue de soluciones de software son, dentro del proceso completo de desarrollo, los más costosos y se ubican entre los más complicados, y existen diferentes técnicas para su ejecución </a:t>
            </a:r>
          </a:p>
          <a:p>
            <a:pPr lvl="0">
              <a:spcBef>
                <a:spcPts val="0"/>
              </a:spcBef>
              <a:buNone/>
            </a:pPr>
            <a:r>
              <a:t/>
            </a:r>
            <a:endParaRPr sz="1400">
              <a:solidFill>
                <a:schemeClr val="dk1"/>
              </a:solidFill>
              <a:highlight>
                <a:srgbClr val="FFFFFF"/>
              </a:highlight>
            </a:endParaRPr>
          </a:p>
          <a:p>
            <a:pPr lvl="0">
              <a:spcBef>
                <a:spcPts val="0"/>
              </a:spcBef>
              <a:buNone/>
            </a:pPr>
            <a:r>
              <a:rPr i="1" lang="es" sz="1400">
                <a:solidFill>
                  <a:schemeClr val="dk1"/>
                </a:solidFill>
                <a:highlight>
                  <a:srgbClr val="FFFFFF"/>
                </a:highlight>
              </a:rPr>
              <a:t>(sobran segundos pero se complementa con la otra diapo)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highlight>
                  <a:srgbClr val="FFFFFF"/>
                </a:highlight>
              </a:rPr>
              <a:t>Entre esas técnicas se encuentra el Canary deployments </a:t>
            </a:r>
            <a:r>
              <a:rPr lang="es">
                <a:highlight>
                  <a:srgbClr val="E6ECF9"/>
                </a:highlight>
              </a:rPr>
              <a:t>el cual es </a:t>
            </a:r>
            <a:r>
              <a:rPr lang="es">
                <a:highlight>
                  <a:srgbClr val="E6ECF9"/>
                </a:highlight>
              </a:rPr>
              <a:t>un </a:t>
            </a:r>
            <a:r>
              <a:rPr b="1" lang="es">
                <a:highlight>
                  <a:srgbClr val="E6ECF9"/>
                </a:highlight>
              </a:rPr>
              <a:t>patrón </a:t>
            </a:r>
            <a:r>
              <a:rPr lang="es">
                <a:highlight>
                  <a:srgbClr val="E6ECF9"/>
                </a:highlight>
              </a:rPr>
              <a:t>para desplegar nuevas versiones de software a un pequeño conjunto de servidores para un selecto número de usuarios</a:t>
            </a:r>
            <a:r>
              <a:rPr lang="es">
                <a:highlight>
                  <a:srgbClr val="FFFFFF"/>
                </a:highlight>
              </a:rPr>
              <a:t> quienes </a:t>
            </a:r>
            <a:r>
              <a:rPr lang="es" u="sng">
                <a:highlight>
                  <a:srgbClr val="FFFFFF"/>
                </a:highlight>
              </a:rPr>
              <a:t>no saben</a:t>
            </a:r>
            <a:r>
              <a:rPr lang="es">
                <a:highlight>
                  <a:srgbClr val="FFFFFF"/>
                </a:highlight>
              </a:rPr>
              <a:t> que están recibiendo código nuevo, </a:t>
            </a:r>
            <a:r>
              <a:rPr lang="es"/>
              <a:t>antes de extenderlo a toda la infraestructura y ponerlo a disposición de todos.</a:t>
            </a:r>
          </a:p>
          <a:p>
            <a:pPr lvl="0">
              <a:spcBef>
                <a:spcPts val="0"/>
              </a:spcBef>
              <a:buNone/>
            </a:pPr>
            <a:r>
              <a:t/>
            </a:r>
            <a:endParaRPr/>
          </a:p>
          <a:p>
            <a:pPr lvl="0" rtl="0">
              <a:spcBef>
                <a:spcPts val="0"/>
              </a:spcBef>
              <a:buNone/>
            </a:pPr>
            <a:r>
              <a:rPr i="1" lang="es"/>
              <a:t> (se puede decir un poco lento)</a:t>
            </a:r>
            <a:br>
              <a:rPr lang="es" sz="1350">
                <a:highlight>
                  <a:srgbClr val="FFFFFF"/>
                </a:highlight>
              </a:rPr>
            </a:b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25000"/>
              <a:buFont typeface="Arial"/>
              <a:buNone/>
            </a:pPr>
            <a:r>
              <a:rPr lang="es" sz="1300">
                <a:solidFill>
                  <a:srgbClr val="38364D"/>
                </a:solidFill>
                <a:highlight>
                  <a:srgbClr val="F0F0F2"/>
                </a:highlight>
              </a:rPr>
              <a:t>¿ Por qué se le llama de esa manera, canary ?. Porque los canarios eran utilizados regularmente en las minas de carbón para alertar a los mineros sobre la presencia de gases tóxicos, de manera que, si el canario por lo que fuera dejaba de cantar y perdía el conocimiento, significaba que había que evacuar la zona inmediatamente .</a:t>
            </a:r>
            <a:br>
              <a:rPr lang="es" sz="1300">
                <a:solidFill>
                  <a:srgbClr val="38364D"/>
                </a:solidFill>
                <a:highlight>
                  <a:srgbClr val="F0F0F2"/>
                </a:highlight>
              </a:rPr>
            </a:br>
            <a:br>
              <a:rPr lang="es" sz="1300">
                <a:solidFill>
                  <a:srgbClr val="38364D"/>
                </a:solidFill>
                <a:highlight>
                  <a:srgbClr val="F0F0F2"/>
                </a:highlight>
              </a:rPr>
            </a:br>
            <a:r>
              <a:rPr i="1" lang="es" sz="1300">
                <a:solidFill>
                  <a:srgbClr val="38364D"/>
                </a:solidFill>
                <a:highlight>
                  <a:srgbClr val="F0F0F2"/>
                </a:highlight>
              </a:rPr>
              <a:t>(decir maso rápido)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s"/>
              <a:t>Así como los canarios en las minas de </a:t>
            </a:r>
            <a:r>
              <a:rPr lang="es"/>
              <a:t>carbón,</a:t>
            </a:r>
            <a:r>
              <a:rPr lang="es"/>
              <a:t> el canary deployment nos sirve como alerta temprana de errores. </a:t>
            </a:r>
            <a:r>
              <a:rPr lang="es"/>
              <a:t>Como la nueva versión se despliega a un pequeño número de usuarios, su impacto es relativamente pequeño y los cambios pueden revertirse rápidamente si el nuevo código  liberara un error defectuoso o  no beneficioso en el ya implementado (línea base)</a:t>
            </a:r>
          </a:p>
          <a:p>
            <a:pPr lvl="0">
              <a:spcBef>
                <a:spcPts val="0"/>
              </a:spcBef>
              <a:buClr>
                <a:schemeClr val="dk1"/>
              </a:buClr>
              <a:buSzPct val="78571"/>
              <a:buFont typeface="Arial"/>
              <a:buNone/>
            </a:pPr>
            <a:r>
              <a:t/>
            </a:r>
            <a:endParaRPr sz="1350">
              <a:solidFill>
                <a:srgbClr val="6C6C6C"/>
              </a:solidFill>
            </a:endParaRP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a:p>
            <a:pPr lvl="0">
              <a:spcBef>
                <a:spcPts val="0"/>
              </a:spcBef>
              <a:buNone/>
            </a:pPr>
            <a:r>
              <a:rPr lang="es"/>
              <a:t>//¿En </a:t>
            </a:r>
            <a:r>
              <a:rPr lang="es"/>
              <a:t>qué</a:t>
            </a:r>
            <a:r>
              <a:rPr lang="es"/>
              <a:t> consiste esta </a:t>
            </a:r>
            <a:r>
              <a:rPr lang="es"/>
              <a:t>técnica</a:t>
            </a:r>
            <a:r>
              <a:rPr lang="es"/>
              <a:t>? </a:t>
            </a:r>
            <a:r>
              <a:rPr lang="es"/>
              <a:t>Básicamente</a:t>
            </a:r>
            <a:r>
              <a:rPr lang="es"/>
              <a:t>, consiste en desplegar la nueva </a:t>
            </a:r>
            <a:r>
              <a:rPr lang="es"/>
              <a:t>versión</a:t>
            </a:r>
            <a:r>
              <a:rPr lang="es"/>
              <a:t> del sistema a un subconjunto de servidores, a donde se </a:t>
            </a:r>
            <a:r>
              <a:rPr lang="es"/>
              <a:t>enrutan</a:t>
            </a:r>
            <a:r>
              <a:rPr lang="es"/>
              <a:t> a un selecto grupo de usuarios inicialmente no </a:t>
            </a:r>
            <a:r>
              <a:rPr lang="es"/>
              <a:t>más</a:t>
            </a:r>
            <a:r>
              <a:rPr lang="es"/>
              <a:t> del 10% mientras que el resto de los usuarios son dirigidos a la </a:t>
            </a:r>
            <a:r>
              <a:rPr lang="es"/>
              <a:t>versión</a:t>
            </a:r>
            <a:r>
              <a:rPr lang="es"/>
              <a:t> anterior.</a:t>
            </a:r>
            <a:br>
              <a:rPr lang="es"/>
            </a:br>
            <a:br>
              <a:rPr lang="es"/>
            </a: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descr="canario9.jpg" id="54" name="Shape 54"/>
          <p:cNvPicPr preferRelativeResize="0"/>
          <p:nvPr/>
        </p:nvPicPr>
        <p:blipFill rotWithShape="1">
          <a:blip r:embed="rId3">
            <a:alphaModFix/>
          </a:blip>
          <a:srcRect b="0" l="7820" r="7820" t="0"/>
          <a:stretch/>
        </p:blipFill>
        <p:spPr>
          <a:xfrm>
            <a:off x="462750" y="592828"/>
            <a:ext cx="5729700" cy="41413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152400" y="152400"/>
            <a:ext cx="8781800" cy="478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0" y="0"/>
            <a:ext cx="9029699"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9" name="Shape 11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solidFill>
                <a:srgbClr val="FBFBFB"/>
              </a:solidFill>
            </a:endParaRPr>
          </a:p>
          <a:p>
            <a:pPr lvl="0">
              <a:spcBef>
                <a:spcPts val="0"/>
              </a:spcBef>
              <a:buNone/>
            </a:pPr>
            <a:r>
              <a:t/>
            </a:r>
            <a:endParaRPr/>
          </a:p>
        </p:txBody>
      </p:sp>
      <p:sp>
        <p:nvSpPr>
          <p:cNvPr id="125" name="Shape 12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1" name="Shape 13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7" name="Shape 13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527925" y="152400"/>
            <a:ext cx="8234225"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descr="blue_green_deployments (1).png" id="147" name="Shape 147"/>
          <p:cNvPicPr preferRelativeResize="0"/>
          <p:nvPr/>
        </p:nvPicPr>
        <p:blipFill>
          <a:blip r:embed="rId3">
            <a:alphaModFix/>
          </a:blip>
          <a:stretch>
            <a:fillRect/>
          </a:stretch>
        </p:blipFill>
        <p:spPr>
          <a:xfrm>
            <a:off x="152400" y="152400"/>
            <a:ext cx="7596837"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Shape 152"/>
          <p:cNvSpPr txBox="1"/>
          <p:nvPr>
            <p:ph type="title"/>
          </p:nvPr>
        </p:nvSpPr>
        <p:spPr>
          <a:xfrm>
            <a:off x="198225" y="3924450"/>
            <a:ext cx="8520600" cy="572700"/>
          </a:xfrm>
          <a:prstGeom prst="rect">
            <a:avLst/>
          </a:prstGeom>
          <a:ln cap="flat" cmpd="sng" w="9525">
            <a:solidFill>
              <a:srgbClr val="FFFFFF"/>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t/>
            </a:r>
            <a:endParaRPr b="1">
              <a:solidFill>
                <a:srgbClr val="FFFFFF"/>
              </a:solidFill>
            </a:endParaRPr>
          </a:p>
          <a:p>
            <a:pPr lvl="0" rtl="0">
              <a:spcBef>
                <a:spcPts val="0"/>
              </a:spcBef>
              <a:buNone/>
            </a:pPr>
            <a:r>
              <a:t/>
            </a:r>
            <a:endParaRPr b="1">
              <a:solidFill>
                <a:srgbClr val="FFFFFF"/>
              </a:solidFill>
            </a:endParaRPr>
          </a:p>
        </p:txBody>
      </p:sp>
      <p:pic>
        <p:nvPicPr>
          <p:cNvPr id="153" name="Shape 15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9" name="Shape 15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2400"/>
              </a:spcBef>
              <a:spcAft>
                <a:spcPts val="600"/>
              </a:spcAft>
              <a:buNone/>
            </a:pPr>
            <a:r>
              <a:t/>
            </a:r>
            <a:endParaRPr b="1" sz="2300">
              <a:solidFill>
                <a:srgbClr val="000000"/>
              </a:solidFill>
              <a:highlight>
                <a:srgbClr val="FFFFFF"/>
              </a:highlight>
            </a:endParaRPr>
          </a:p>
          <a:p>
            <a:pPr lvl="0" rtl="0">
              <a:spcBef>
                <a:spcPts val="2400"/>
              </a:spcBef>
              <a:spcAft>
                <a:spcPts val="600"/>
              </a:spcAft>
              <a:buClr>
                <a:schemeClr val="dk1"/>
              </a:buClr>
              <a:buSzPct val="47826"/>
              <a:buFont typeface="Arial"/>
              <a:buNone/>
            </a:pPr>
            <a:r>
              <a:t/>
            </a:r>
            <a:endParaRPr b="1" sz="2300">
              <a:solidFill>
                <a:srgbClr val="000000"/>
              </a:solidFill>
              <a:highlight>
                <a:srgbClr val="FFFFFF"/>
              </a:highlight>
            </a:endParaRP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descr="descarga (2).jpg" id="59" name="Shape 59"/>
          <p:cNvPicPr preferRelativeResize="0"/>
          <p:nvPr/>
        </p:nvPicPr>
        <p:blipFill>
          <a:blip r:embed="rId3">
            <a:alphaModFix/>
          </a:blip>
          <a:stretch>
            <a:fillRect/>
          </a:stretch>
        </p:blipFill>
        <p:spPr>
          <a:xfrm>
            <a:off x="3931306" y="2678025"/>
            <a:ext cx="5020669" cy="2213250"/>
          </a:xfrm>
          <a:prstGeom prst="rect">
            <a:avLst/>
          </a:prstGeom>
          <a:noFill/>
          <a:ln>
            <a:noFill/>
          </a:ln>
        </p:spPr>
      </p:pic>
      <p:pic>
        <p:nvPicPr>
          <p:cNvPr descr="descarga.jpg" id="60" name="Shape 60"/>
          <p:cNvPicPr preferRelativeResize="0"/>
          <p:nvPr/>
        </p:nvPicPr>
        <p:blipFill>
          <a:blip r:embed="rId4">
            <a:alphaModFix/>
          </a:blip>
          <a:stretch>
            <a:fillRect/>
          </a:stretch>
        </p:blipFill>
        <p:spPr>
          <a:xfrm>
            <a:off x="104150" y="2335999"/>
            <a:ext cx="3748175" cy="2807500"/>
          </a:xfrm>
          <a:prstGeom prst="rect">
            <a:avLst/>
          </a:prstGeom>
          <a:noFill/>
          <a:ln>
            <a:noFill/>
          </a:ln>
        </p:spPr>
      </p:pic>
      <p:pic>
        <p:nvPicPr>
          <p:cNvPr descr="descarga (1).jpg" id="61" name="Shape 61"/>
          <p:cNvPicPr preferRelativeResize="0"/>
          <p:nvPr/>
        </p:nvPicPr>
        <p:blipFill>
          <a:blip r:embed="rId5">
            <a:alphaModFix/>
          </a:blip>
          <a:stretch>
            <a:fillRect/>
          </a:stretch>
        </p:blipFill>
        <p:spPr>
          <a:xfrm>
            <a:off x="4736750" y="91825"/>
            <a:ext cx="4407250" cy="2525625"/>
          </a:xfrm>
          <a:prstGeom prst="rect">
            <a:avLst/>
          </a:prstGeom>
          <a:noFill/>
          <a:ln>
            <a:noFill/>
          </a:ln>
        </p:spPr>
      </p:pic>
      <p:pic>
        <p:nvPicPr>
          <p:cNvPr descr="images (1).jpg" id="62" name="Shape 62"/>
          <p:cNvPicPr preferRelativeResize="0"/>
          <p:nvPr/>
        </p:nvPicPr>
        <p:blipFill>
          <a:blip r:embed="rId6">
            <a:alphaModFix/>
          </a:blip>
          <a:stretch>
            <a:fillRect/>
          </a:stretch>
        </p:blipFill>
        <p:spPr>
          <a:xfrm>
            <a:off x="493575" y="184913"/>
            <a:ext cx="4177575" cy="233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sz="6000">
              <a:solidFill>
                <a:srgbClr val="FBFBFB"/>
              </a:solidFill>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solidFill>
                <a:srgbClr val="FBFBFB"/>
              </a:solidFill>
            </a:endParaRPr>
          </a:p>
          <a:p>
            <a:pPr lvl="0">
              <a:spcBef>
                <a:spcPts val="0"/>
              </a:spcBef>
              <a:buNone/>
            </a:pPr>
            <a:r>
              <a:t/>
            </a:r>
            <a:endParaRPr>
              <a:solidFill>
                <a:srgbClr val="FBFBFB"/>
              </a:solidFill>
            </a:endParaRP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descr="images.png" id="67" name="Shape 67"/>
          <p:cNvPicPr preferRelativeResize="0"/>
          <p:nvPr/>
        </p:nvPicPr>
        <p:blipFill>
          <a:blip r:embed="rId3">
            <a:alphaModFix/>
          </a:blip>
          <a:stretch>
            <a:fillRect/>
          </a:stretch>
        </p:blipFill>
        <p:spPr>
          <a:xfrm>
            <a:off x="1403975" y="0"/>
            <a:ext cx="6332016" cy="5025400"/>
          </a:xfrm>
          <a:prstGeom prst="rect">
            <a:avLst/>
          </a:prstGeom>
          <a:noFill/>
          <a:ln>
            <a:noFill/>
          </a:ln>
        </p:spPr>
      </p:pic>
      <p:sp>
        <p:nvSpPr>
          <p:cNvPr id="68" name="Shape 68"/>
          <p:cNvSpPr/>
          <p:nvPr/>
        </p:nvSpPr>
        <p:spPr>
          <a:xfrm>
            <a:off x="2453675" y="2046900"/>
            <a:ext cx="5616000" cy="1574700"/>
          </a:xfrm>
          <a:prstGeom prst="flowChartAlternateProcess">
            <a:avLst/>
          </a:prstGeom>
          <a:noFill/>
          <a:ln cap="flat" cmpd="sng" w="152400">
            <a:solidFill>
              <a:schemeClr val="accent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 name="Shape 72"/>
        <p:cNvGrpSpPr/>
        <p:nvPr/>
      </p:nvGrpSpPr>
      <p:grpSpPr>
        <a:xfrm>
          <a:off x="0" y="0"/>
          <a:ext cx="0" cy="0"/>
          <a:chOff x="0" y="0"/>
          <a:chExt cx="0" cy="0"/>
        </a:xfrm>
      </p:grpSpPr>
      <p:pic>
        <p:nvPicPr>
          <p:cNvPr id="73" name="Shape 73"/>
          <p:cNvPicPr preferRelativeResize="0"/>
          <p:nvPr/>
        </p:nvPicPr>
        <p:blipFill>
          <a:blip r:embed="rId3">
            <a:alphaModFix/>
          </a:blip>
          <a:stretch>
            <a:fillRect/>
          </a:stretch>
        </p:blipFill>
        <p:spPr>
          <a:xfrm>
            <a:off x="0" y="0"/>
            <a:ext cx="9250000" cy="5247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descr="CICD_improve-productivity.png" id="78" name="Shape 78"/>
          <p:cNvPicPr preferRelativeResize="0"/>
          <p:nvPr/>
        </p:nvPicPr>
        <p:blipFill>
          <a:blip r:embed="rId3">
            <a:alphaModFix/>
          </a:blip>
          <a:stretch>
            <a:fillRect/>
          </a:stretch>
        </p:blipFill>
        <p:spPr>
          <a:xfrm>
            <a:off x="950525" y="1965763"/>
            <a:ext cx="1817962" cy="1211975"/>
          </a:xfrm>
          <a:prstGeom prst="rect">
            <a:avLst/>
          </a:prstGeom>
          <a:noFill/>
          <a:ln>
            <a:noFill/>
          </a:ln>
        </p:spPr>
      </p:pic>
      <p:pic>
        <p:nvPicPr>
          <p:cNvPr descr="CICD_find-bugs.png" id="79" name="Shape 79"/>
          <p:cNvPicPr preferRelativeResize="0"/>
          <p:nvPr/>
        </p:nvPicPr>
        <p:blipFill>
          <a:blip r:embed="rId4">
            <a:alphaModFix/>
          </a:blip>
          <a:stretch>
            <a:fillRect/>
          </a:stretch>
        </p:blipFill>
        <p:spPr>
          <a:xfrm>
            <a:off x="3663025" y="1965763"/>
            <a:ext cx="1817962" cy="1211975"/>
          </a:xfrm>
          <a:prstGeom prst="rect">
            <a:avLst/>
          </a:prstGeom>
          <a:noFill/>
          <a:ln>
            <a:noFill/>
          </a:ln>
        </p:spPr>
      </p:pic>
      <p:pic>
        <p:nvPicPr>
          <p:cNvPr descr="CICD_deliver-updates.png" id="80" name="Shape 80"/>
          <p:cNvPicPr preferRelativeResize="0"/>
          <p:nvPr/>
        </p:nvPicPr>
        <p:blipFill>
          <a:blip r:embed="rId5">
            <a:alphaModFix/>
          </a:blip>
          <a:stretch>
            <a:fillRect/>
          </a:stretch>
        </p:blipFill>
        <p:spPr>
          <a:xfrm>
            <a:off x="6375525" y="1965763"/>
            <a:ext cx="1817962" cy="1211975"/>
          </a:xfrm>
          <a:prstGeom prst="rect">
            <a:avLst/>
          </a:prstGeom>
          <a:noFill/>
          <a:ln>
            <a:noFill/>
          </a:ln>
        </p:spPr>
      </p:pic>
      <p:pic>
        <p:nvPicPr>
          <p:cNvPr id="81" name="Shape 81"/>
          <p:cNvPicPr preferRelativeResize="0"/>
          <p:nvPr/>
        </p:nvPicPr>
        <p:blipFill>
          <a:blip r:embed="rId6">
            <a:alphaModFix/>
          </a:blip>
          <a:stretch>
            <a:fillRect/>
          </a:stretch>
        </p:blipFill>
        <p:spPr>
          <a:xfrm>
            <a:off x="152400" y="3330137"/>
            <a:ext cx="2102966" cy="1660965"/>
          </a:xfrm>
          <a:prstGeom prst="rect">
            <a:avLst/>
          </a:prstGeom>
          <a:noFill/>
          <a:ln>
            <a:noFill/>
          </a:ln>
        </p:spPr>
      </p:pic>
      <p:pic>
        <p:nvPicPr>
          <p:cNvPr id="82" name="Shape 82"/>
          <p:cNvPicPr preferRelativeResize="0"/>
          <p:nvPr/>
        </p:nvPicPr>
        <p:blipFill>
          <a:blip r:embed="rId7">
            <a:alphaModFix/>
          </a:blip>
          <a:stretch>
            <a:fillRect/>
          </a:stretch>
        </p:blipFill>
        <p:spPr>
          <a:xfrm>
            <a:off x="-1" y="0"/>
            <a:ext cx="914400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pic>
        <p:nvPicPr>
          <p:cNvPr id="87" name="Shape 87"/>
          <p:cNvPicPr preferRelativeResize="0"/>
          <p:nvPr/>
        </p:nvPicPr>
        <p:blipFill>
          <a:blip r:embed="rId4">
            <a:alphaModFix/>
          </a:blip>
          <a:stretch>
            <a:fillRect/>
          </a:stretch>
        </p:blipFill>
        <p:spPr>
          <a:xfrm>
            <a:off x="0" y="152400"/>
            <a:ext cx="9144000" cy="499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s" sz="6000"/>
              <a:t>origen del nombre</a:t>
            </a:r>
          </a:p>
        </p:txBody>
      </p:sp>
      <p:pic>
        <p:nvPicPr>
          <p:cNvPr descr="Resultado de imagen para canario mineria" id="93" name="Shape 93"/>
          <p:cNvPicPr preferRelativeResize="0"/>
          <p:nvPr/>
        </p:nvPicPr>
        <p:blipFill rotWithShape="1">
          <a:blip r:embed="rId3">
            <a:alphaModFix/>
          </a:blip>
          <a:srcRect b="0" l="0" r="0" t="0"/>
          <a:stretch/>
        </p:blipFill>
        <p:spPr>
          <a:xfrm>
            <a:off x="-1" y="0"/>
            <a:ext cx="9126750" cy="51340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0" y="67805"/>
            <a:ext cx="9144000" cy="50756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Resultado de imagen para canary deployment" id="103" name="Shape 103"/>
          <p:cNvPicPr preferRelativeResize="0"/>
          <p:nvPr/>
        </p:nvPicPr>
        <p:blipFill rotWithShape="1">
          <a:blip r:embed="rId3">
            <a:alphaModFix/>
          </a:blip>
          <a:srcRect b="0" l="0" r="0" t="0"/>
          <a:stretch/>
        </p:blipFill>
        <p:spPr>
          <a:xfrm>
            <a:off x="170550" y="82500"/>
            <a:ext cx="8520450" cy="485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